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7" r:id="rId5"/>
    <p:sldId id="277" r:id="rId6"/>
    <p:sldId id="262" r:id="rId7"/>
    <p:sldId id="266" r:id="rId8"/>
    <p:sldId id="267" r:id="rId9"/>
    <p:sldId id="268" r:id="rId10"/>
    <p:sldId id="269" r:id="rId11"/>
    <p:sldId id="271" r:id="rId12"/>
    <p:sldId id="270" r:id="rId13"/>
    <p:sldId id="272" r:id="rId14"/>
    <p:sldId id="263" r:id="rId15"/>
    <p:sldId id="273" r:id="rId16"/>
    <p:sldId id="278" r:id="rId17"/>
    <p:sldId id="274" r:id="rId18"/>
    <p:sldId id="275" r:id="rId19"/>
    <p:sldId id="264" r:id="rId20"/>
    <p:sldId id="276" r:id="rId21"/>
    <p:sldId id="265" r:id="rId22"/>
    <p:sldId id="2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77E4B-8887-450F-A606-95B9721D474E}"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7057D-57EC-4610-BBFC-1C30C152EF8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77E4B-8887-450F-A606-95B9721D474E}" type="datetimeFigureOut">
              <a:rPr lang="en-US" smtClean="0"/>
              <a:pPr/>
              <a:t>11/27/2018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7057D-57EC-4610-BBFC-1C30C152EF8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209800" y="4419600"/>
            <a:ext cx="4572000" cy="707886"/>
          </a:xfrm>
          <a:prstGeom prst="rect">
            <a:avLst/>
          </a:prstGeom>
          <a:noFill/>
        </p:spPr>
        <p:txBody>
          <a:bodyPr wrap="square" rtlCol="0">
            <a:spAutoFit/>
          </a:bodyPr>
          <a:lstStyle/>
          <a:p>
            <a:pPr algn="ctr"/>
            <a:r>
              <a:rPr lang="en-US" sz="4000" dirty="0" smtClean="0">
                <a:solidFill>
                  <a:schemeClr val="bg1"/>
                </a:solidFill>
                <a:latin typeface="Eras Medium ITC" pitchFamily="34" charset="0"/>
              </a:rPr>
              <a:t>Balanced Living</a:t>
            </a:r>
            <a:endParaRPr lang="en-US" sz="4000" dirty="0">
              <a:solidFill>
                <a:schemeClr val="bg1"/>
              </a:solidFill>
              <a:latin typeface="Eras Medium IT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First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Blameless</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2554545"/>
          </a:xfrm>
          <a:prstGeom prst="rect">
            <a:avLst/>
          </a:prstGeom>
          <a:noFill/>
        </p:spPr>
        <p:txBody>
          <a:bodyPr wrap="square" rtlCol="0">
            <a:spAutoFit/>
          </a:bodyPr>
          <a:lstStyle/>
          <a:p>
            <a:r>
              <a:rPr lang="en-US" sz="4000" b="1" dirty="0" smtClean="0">
                <a:solidFill>
                  <a:schemeClr val="bg1"/>
                </a:solidFill>
              </a:rPr>
              <a:t>Luke 1:6 </a:t>
            </a:r>
            <a:r>
              <a:rPr lang="en-US" sz="4000" dirty="0" smtClean="0">
                <a:solidFill>
                  <a:schemeClr val="bg1"/>
                </a:solidFill>
              </a:rPr>
              <a:t>They </a:t>
            </a:r>
            <a:r>
              <a:rPr lang="en-US" sz="4000" dirty="0" smtClean="0">
                <a:solidFill>
                  <a:schemeClr val="bg1"/>
                </a:solidFill>
              </a:rPr>
              <a:t>were both righteous in the sight of God, walking </a:t>
            </a:r>
            <a:r>
              <a:rPr lang="en-US" sz="4000" u="sng" dirty="0" smtClean="0">
                <a:solidFill>
                  <a:schemeClr val="bg1"/>
                </a:solidFill>
              </a:rPr>
              <a:t>blamelessly</a:t>
            </a:r>
            <a:r>
              <a:rPr lang="en-US" sz="4000" dirty="0" smtClean="0">
                <a:solidFill>
                  <a:schemeClr val="bg1"/>
                </a:solidFill>
              </a:rPr>
              <a:t> in all the commandments and requirements of the Lord. </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First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Blameless</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3170099"/>
          </a:xfrm>
          <a:prstGeom prst="rect">
            <a:avLst/>
          </a:prstGeom>
          <a:noFill/>
        </p:spPr>
        <p:txBody>
          <a:bodyPr wrap="square" rtlCol="0">
            <a:spAutoFit/>
          </a:bodyPr>
          <a:lstStyle/>
          <a:p>
            <a:r>
              <a:rPr lang="en-US" sz="4000" b="1" dirty="0" smtClean="0">
                <a:solidFill>
                  <a:schemeClr val="bg1"/>
                </a:solidFill>
              </a:rPr>
              <a:t>1 Thessalonians 3:13 </a:t>
            </a:r>
            <a:r>
              <a:rPr lang="en-US" sz="4000" dirty="0" smtClean="0">
                <a:solidFill>
                  <a:schemeClr val="bg1"/>
                </a:solidFill>
              </a:rPr>
              <a:t>so </a:t>
            </a:r>
            <a:r>
              <a:rPr lang="en-US" sz="4000" dirty="0" smtClean="0">
                <a:solidFill>
                  <a:schemeClr val="bg1"/>
                </a:solidFill>
              </a:rPr>
              <a:t>that He may establish your hearts </a:t>
            </a:r>
            <a:r>
              <a:rPr lang="en-US" sz="4000" u="sng" dirty="0" smtClean="0">
                <a:solidFill>
                  <a:schemeClr val="bg1"/>
                </a:solidFill>
              </a:rPr>
              <a:t>without blame </a:t>
            </a:r>
            <a:r>
              <a:rPr lang="en-US" sz="4000" dirty="0" smtClean="0">
                <a:solidFill>
                  <a:schemeClr val="bg1"/>
                </a:solidFill>
              </a:rPr>
              <a:t>in holiness before our God and Father at the coming of our Lord Jesus with all His saints. </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First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Innocent</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3170099"/>
          </a:xfrm>
          <a:prstGeom prst="rect">
            <a:avLst/>
          </a:prstGeom>
          <a:noFill/>
        </p:spPr>
        <p:txBody>
          <a:bodyPr wrap="square" rtlCol="0">
            <a:spAutoFit/>
          </a:bodyPr>
          <a:lstStyle/>
          <a:p>
            <a:r>
              <a:rPr lang="en-US" sz="4000" b="1" dirty="0" smtClean="0">
                <a:solidFill>
                  <a:schemeClr val="bg1"/>
                </a:solidFill>
              </a:rPr>
              <a:t>Romans 16:19 </a:t>
            </a:r>
            <a:r>
              <a:rPr lang="en-US" sz="4000" dirty="0" smtClean="0">
                <a:solidFill>
                  <a:schemeClr val="bg1"/>
                </a:solidFill>
              </a:rPr>
              <a:t>For </a:t>
            </a:r>
            <a:r>
              <a:rPr lang="en-US" sz="4000" dirty="0" smtClean="0">
                <a:solidFill>
                  <a:schemeClr val="bg1"/>
                </a:solidFill>
              </a:rPr>
              <a:t>the report of your obedience has reached to all; therefore I am rejoicing over you, but I want you to be wise in what is good and </a:t>
            </a:r>
            <a:r>
              <a:rPr lang="en-US" sz="4000" u="sng" dirty="0" smtClean="0">
                <a:solidFill>
                  <a:schemeClr val="bg1"/>
                </a:solidFill>
              </a:rPr>
              <a:t>innocent</a:t>
            </a:r>
            <a:r>
              <a:rPr lang="en-US" sz="4000" dirty="0" smtClean="0">
                <a:solidFill>
                  <a:schemeClr val="bg1"/>
                </a:solidFill>
              </a:rPr>
              <a:t> in what is evil. </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First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Above Reproach</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2554545"/>
          </a:xfrm>
          <a:prstGeom prst="rect">
            <a:avLst/>
          </a:prstGeom>
          <a:noFill/>
        </p:spPr>
        <p:txBody>
          <a:bodyPr wrap="square" rtlCol="0">
            <a:spAutoFit/>
          </a:bodyPr>
          <a:lstStyle/>
          <a:p>
            <a:r>
              <a:rPr lang="en-US" sz="4000" b="1" dirty="0" smtClean="0">
                <a:solidFill>
                  <a:schemeClr val="bg1"/>
                </a:solidFill>
              </a:rPr>
              <a:t>Jude 24 </a:t>
            </a:r>
            <a:r>
              <a:rPr lang="en-US" sz="4000" dirty="0" smtClean="0">
                <a:solidFill>
                  <a:schemeClr val="bg1"/>
                </a:solidFill>
              </a:rPr>
              <a:t>Now </a:t>
            </a:r>
            <a:r>
              <a:rPr lang="en-US" sz="4000" dirty="0" smtClean="0">
                <a:solidFill>
                  <a:schemeClr val="bg1"/>
                </a:solidFill>
              </a:rPr>
              <a:t>to Him who is able to keep you from stumbling, and to make you stand in the presence of His glory </a:t>
            </a:r>
            <a:r>
              <a:rPr lang="en-US" sz="4000" u="sng" dirty="0" smtClean="0">
                <a:solidFill>
                  <a:schemeClr val="bg1"/>
                </a:solidFill>
              </a:rPr>
              <a:t>blameless</a:t>
            </a:r>
            <a:r>
              <a:rPr lang="en-US" sz="4000" dirty="0" smtClean="0">
                <a:solidFill>
                  <a:schemeClr val="bg1"/>
                </a:solidFill>
              </a:rPr>
              <a:t> with great joy, </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Second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FOR  THE SAKE  OF THE UNSAVED</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707886"/>
          </a:xfrm>
          <a:prstGeom prst="rect">
            <a:avLst/>
          </a:prstGeom>
          <a:noFill/>
        </p:spPr>
        <p:txBody>
          <a:bodyPr wrap="square" rtlCol="0">
            <a:spAutoFit/>
          </a:bodyPr>
          <a:lstStyle/>
          <a:p>
            <a:r>
              <a:rPr lang="en-US" sz="4000" dirty="0" smtClean="0">
                <a:solidFill>
                  <a:schemeClr val="bg1">
                    <a:lumMod val="85000"/>
                  </a:schemeClr>
                </a:solidFill>
                <a:latin typeface="Eras Medium ITC" pitchFamily="34" charset="0"/>
              </a:rPr>
              <a:t>Crooked – bent, curved, twisted</a:t>
            </a:r>
            <a:endParaRPr lang="en-US" sz="4000" dirty="0">
              <a:solidFill>
                <a:schemeClr val="bg1">
                  <a:lumMod val="85000"/>
                </a:schemeClr>
              </a:solidFill>
              <a:latin typeface="Eras Medium ITC" pitchFamily="34" charset="0"/>
            </a:endParaRPr>
          </a:p>
        </p:txBody>
      </p:sp>
      <p:sp>
        <p:nvSpPr>
          <p:cNvPr id="8" name="TextBox 7"/>
          <p:cNvSpPr txBox="1"/>
          <p:nvPr/>
        </p:nvSpPr>
        <p:spPr>
          <a:xfrm>
            <a:off x="838200" y="3559314"/>
            <a:ext cx="7848600" cy="707886"/>
          </a:xfrm>
          <a:prstGeom prst="rect">
            <a:avLst/>
          </a:prstGeom>
          <a:noFill/>
        </p:spPr>
        <p:txBody>
          <a:bodyPr wrap="square" rtlCol="0">
            <a:spAutoFit/>
          </a:bodyPr>
          <a:lstStyle/>
          <a:p>
            <a:r>
              <a:rPr lang="en-US" sz="4000" dirty="0" smtClean="0">
                <a:solidFill>
                  <a:schemeClr val="bg1">
                    <a:lumMod val="85000"/>
                  </a:schemeClr>
                </a:solidFill>
                <a:latin typeface="Eras Medium ITC" pitchFamily="34" charset="0"/>
              </a:rPr>
              <a:t>Perverse – morally corrupt</a:t>
            </a:r>
            <a:endParaRPr lang="en-US" sz="4000" dirty="0">
              <a:solidFill>
                <a:schemeClr val="bg1">
                  <a:lumMod val="85000"/>
                </a:schemeClr>
              </a:solidFill>
              <a:latin typeface="Eras Medium IT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Second Reason</a:t>
            </a:r>
            <a:endParaRPr lang="en-US" sz="3600" dirty="0">
              <a:solidFill>
                <a:schemeClr val="bg1">
                  <a:lumMod val="85000"/>
                </a:schemeClr>
              </a:solidFill>
              <a:latin typeface="Eras Medium ITC" pitchFamily="34" charset="0"/>
            </a:endParaRPr>
          </a:p>
        </p:txBody>
      </p:sp>
      <p:sp>
        <p:nvSpPr>
          <p:cNvPr id="5" name="TextBox 4"/>
          <p:cNvSpPr txBox="1"/>
          <p:nvPr/>
        </p:nvSpPr>
        <p:spPr>
          <a:xfrm>
            <a:off x="228600" y="1371600"/>
            <a:ext cx="8763000" cy="5632311"/>
          </a:xfrm>
          <a:prstGeom prst="rect">
            <a:avLst/>
          </a:prstGeom>
          <a:noFill/>
        </p:spPr>
        <p:txBody>
          <a:bodyPr wrap="square" rtlCol="0">
            <a:spAutoFit/>
          </a:bodyPr>
          <a:lstStyle/>
          <a:p>
            <a:r>
              <a:rPr lang="en-US" sz="3600" b="1" dirty="0" smtClean="0">
                <a:solidFill>
                  <a:schemeClr val="bg1"/>
                </a:solidFill>
              </a:rPr>
              <a:t>Philippians 2:14–16 </a:t>
            </a:r>
            <a:r>
              <a:rPr lang="en-US" sz="3600" baseline="30000" dirty="0" smtClean="0">
                <a:solidFill>
                  <a:schemeClr val="bg1"/>
                </a:solidFill>
              </a:rPr>
              <a:t>14</a:t>
            </a:r>
            <a:r>
              <a:rPr lang="en-US" sz="3600" dirty="0" smtClean="0">
                <a:solidFill>
                  <a:schemeClr val="bg1"/>
                </a:solidFill>
              </a:rPr>
              <a:t> </a:t>
            </a:r>
            <a:r>
              <a:rPr lang="en-US" sz="3600" dirty="0" smtClean="0">
                <a:solidFill>
                  <a:schemeClr val="bg1"/>
                </a:solidFill>
              </a:rPr>
              <a:t>Do all things without grumbling or disputing; </a:t>
            </a:r>
            <a:r>
              <a:rPr lang="en-US" sz="3600" baseline="30000" dirty="0" smtClean="0">
                <a:solidFill>
                  <a:schemeClr val="bg1"/>
                </a:solidFill>
              </a:rPr>
              <a:t>15</a:t>
            </a:r>
            <a:r>
              <a:rPr lang="en-US" sz="3600" dirty="0" smtClean="0">
                <a:solidFill>
                  <a:schemeClr val="bg1"/>
                </a:solidFill>
              </a:rPr>
              <a:t> so that you will prove yourselves to be blameless and innocent, children of God above reproach in the midst of a crooked and perverse generation, among whom you appear as lights in the world, </a:t>
            </a:r>
            <a:r>
              <a:rPr lang="en-US" sz="3600" baseline="30000" dirty="0" smtClean="0">
                <a:solidFill>
                  <a:schemeClr val="bg1"/>
                </a:solidFill>
              </a:rPr>
              <a:t>16</a:t>
            </a:r>
            <a:r>
              <a:rPr lang="en-US" sz="3600" dirty="0" smtClean="0">
                <a:solidFill>
                  <a:schemeClr val="bg1"/>
                </a:solidFill>
              </a:rPr>
              <a:t> holding fast the word of life, so that in the day of Christ I will have reason to glory because I did not run in vain nor toil in vain</a:t>
            </a:r>
            <a:r>
              <a:rPr lang="en-US" sz="3200" dirty="0" smtClean="0">
                <a:solidFill>
                  <a:schemeClr val="bg1"/>
                </a:solidFill>
              </a:rPr>
              <a:t>.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Second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Crooked</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3170099"/>
          </a:xfrm>
          <a:prstGeom prst="rect">
            <a:avLst/>
          </a:prstGeom>
          <a:noFill/>
        </p:spPr>
        <p:txBody>
          <a:bodyPr wrap="square" rtlCol="0">
            <a:spAutoFit/>
          </a:bodyPr>
          <a:lstStyle/>
          <a:p>
            <a:r>
              <a:rPr lang="en-US" sz="4000" b="1" dirty="0" smtClean="0">
                <a:solidFill>
                  <a:schemeClr val="bg1"/>
                </a:solidFill>
              </a:rPr>
              <a:t>Deuteronomy 32:5 </a:t>
            </a:r>
            <a:r>
              <a:rPr lang="en-US" sz="4000" dirty="0" smtClean="0">
                <a:solidFill>
                  <a:schemeClr val="bg1"/>
                </a:solidFill>
              </a:rPr>
              <a:t>“</a:t>
            </a:r>
            <a:r>
              <a:rPr lang="en-US" sz="4000" dirty="0" smtClean="0">
                <a:solidFill>
                  <a:schemeClr val="bg1"/>
                </a:solidFill>
              </a:rPr>
              <a:t>They have acted corruptly toward Him, They are not His children, because of their defect; But are a perverse and </a:t>
            </a:r>
            <a:r>
              <a:rPr lang="en-US" sz="4000" u="sng" dirty="0" smtClean="0">
                <a:solidFill>
                  <a:schemeClr val="bg1"/>
                </a:solidFill>
              </a:rPr>
              <a:t>crooked</a:t>
            </a:r>
            <a:r>
              <a:rPr lang="en-US" sz="4000" dirty="0" smtClean="0">
                <a:solidFill>
                  <a:schemeClr val="bg1"/>
                </a:solidFill>
              </a:rPr>
              <a:t> generation. </a:t>
            </a:r>
            <a:endParaRPr lang="en-US" sz="4000" dirty="0">
              <a:solidFill>
                <a:schemeClr val="bg1"/>
              </a:solidFill>
              <a:latin typeface="Eras Medium IT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Second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5240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Perverse</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362200"/>
            <a:ext cx="7848600" cy="4524315"/>
          </a:xfrm>
          <a:prstGeom prst="rect">
            <a:avLst/>
          </a:prstGeom>
          <a:noFill/>
        </p:spPr>
        <p:txBody>
          <a:bodyPr wrap="square" rtlCol="0">
            <a:spAutoFit/>
          </a:bodyPr>
          <a:lstStyle/>
          <a:p>
            <a:r>
              <a:rPr lang="en-US" sz="3200" b="1" dirty="0" smtClean="0">
                <a:solidFill>
                  <a:schemeClr val="bg1"/>
                </a:solidFill>
              </a:rPr>
              <a:t>Luke 23:2 </a:t>
            </a:r>
            <a:r>
              <a:rPr lang="en-US" sz="3200" dirty="0" smtClean="0">
                <a:solidFill>
                  <a:schemeClr val="bg1"/>
                </a:solidFill>
              </a:rPr>
              <a:t>And </a:t>
            </a:r>
            <a:r>
              <a:rPr lang="en-US" sz="3200" dirty="0" smtClean="0">
                <a:solidFill>
                  <a:schemeClr val="bg1"/>
                </a:solidFill>
              </a:rPr>
              <a:t>they began to accuse Him, saying, “We found this man </a:t>
            </a:r>
            <a:r>
              <a:rPr lang="en-US" sz="3200" u="sng" dirty="0" smtClean="0">
                <a:solidFill>
                  <a:schemeClr val="bg1"/>
                </a:solidFill>
              </a:rPr>
              <a:t>misleading</a:t>
            </a:r>
            <a:r>
              <a:rPr lang="en-US" sz="3200" dirty="0" smtClean="0">
                <a:solidFill>
                  <a:schemeClr val="bg1"/>
                </a:solidFill>
              </a:rPr>
              <a:t> </a:t>
            </a:r>
            <a:r>
              <a:rPr lang="en-US" sz="3200" b="1" i="1" dirty="0" smtClean="0">
                <a:solidFill>
                  <a:schemeClr val="bg1"/>
                </a:solidFill>
              </a:rPr>
              <a:t>[perverting] </a:t>
            </a:r>
            <a:r>
              <a:rPr lang="en-US" sz="3200" dirty="0" smtClean="0">
                <a:solidFill>
                  <a:schemeClr val="bg1"/>
                </a:solidFill>
              </a:rPr>
              <a:t>our </a:t>
            </a:r>
            <a:r>
              <a:rPr lang="en-US" sz="3200" dirty="0" smtClean="0">
                <a:solidFill>
                  <a:schemeClr val="bg1"/>
                </a:solidFill>
              </a:rPr>
              <a:t>nation and forbidding to pay taxes to Caesar, and saying that He Himself is Christ, a King.” </a:t>
            </a:r>
            <a:endParaRPr lang="en-US" sz="3200" dirty="0" smtClean="0">
              <a:solidFill>
                <a:schemeClr val="bg1"/>
              </a:solidFill>
            </a:endParaRPr>
          </a:p>
          <a:p>
            <a:endParaRPr lang="en-US" sz="3200" dirty="0" smtClean="0">
              <a:solidFill>
                <a:schemeClr val="bg1"/>
              </a:solidFill>
            </a:endParaRPr>
          </a:p>
          <a:p>
            <a:r>
              <a:rPr lang="en-US" sz="3200" b="1" dirty="0" smtClean="0">
                <a:solidFill>
                  <a:schemeClr val="bg1"/>
                </a:solidFill>
              </a:rPr>
              <a:t>Acts 20:30 </a:t>
            </a:r>
            <a:r>
              <a:rPr lang="en-US" sz="3200" dirty="0" smtClean="0">
                <a:solidFill>
                  <a:schemeClr val="bg1"/>
                </a:solidFill>
              </a:rPr>
              <a:t>and </a:t>
            </a:r>
            <a:r>
              <a:rPr lang="en-US" sz="3200" dirty="0" smtClean="0">
                <a:solidFill>
                  <a:schemeClr val="bg1"/>
                </a:solidFill>
              </a:rPr>
              <a:t>from among your own selves men will arise, speaking </a:t>
            </a:r>
            <a:r>
              <a:rPr lang="en-US" sz="3200" u="sng" dirty="0" smtClean="0">
                <a:solidFill>
                  <a:schemeClr val="bg1"/>
                </a:solidFill>
              </a:rPr>
              <a:t>perverse</a:t>
            </a:r>
            <a:r>
              <a:rPr lang="en-US" sz="3200" dirty="0" smtClean="0">
                <a:solidFill>
                  <a:schemeClr val="bg1"/>
                </a:solidFill>
              </a:rPr>
              <a:t> things, to draw away the disciples after them.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Second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5240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Lights in the world</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362200"/>
            <a:ext cx="7848600" cy="3170099"/>
          </a:xfrm>
          <a:prstGeom prst="rect">
            <a:avLst/>
          </a:prstGeom>
          <a:noFill/>
        </p:spPr>
        <p:txBody>
          <a:bodyPr wrap="square" rtlCol="0">
            <a:spAutoFit/>
          </a:bodyPr>
          <a:lstStyle/>
          <a:p>
            <a:r>
              <a:rPr lang="en-US" sz="4000" b="1" dirty="0" smtClean="0">
                <a:solidFill>
                  <a:schemeClr val="bg1"/>
                </a:solidFill>
              </a:rPr>
              <a:t>Daniel 12:3 </a:t>
            </a:r>
            <a:r>
              <a:rPr lang="en-US" sz="4000" b="1" dirty="0" smtClean="0">
                <a:solidFill>
                  <a:schemeClr val="bg1"/>
                </a:solidFill>
              </a:rPr>
              <a:t>“</a:t>
            </a:r>
            <a:r>
              <a:rPr lang="en-US" sz="4000" dirty="0" smtClean="0">
                <a:solidFill>
                  <a:schemeClr val="bg1"/>
                </a:solidFill>
              </a:rPr>
              <a:t>Those </a:t>
            </a:r>
            <a:r>
              <a:rPr lang="en-US" sz="4000" dirty="0" smtClean="0">
                <a:solidFill>
                  <a:schemeClr val="bg1"/>
                </a:solidFill>
              </a:rPr>
              <a:t>who have insight will </a:t>
            </a:r>
            <a:r>
              <a:rPr lang="en-US" sz="4000" u="sng" dirty="0" smtClean="0">
                <a:solidFill>
                  <a:schemeClr val="bg1"/>
                </a:solidFill>
              </a:rPr>
              <a:t>shine brightly</a:t>
            </a:r>
            <a:r>
              <a:rPr lang="en-US" sz="4000" dirty="0" smtClean="0">
                <a:solidFill>
                  <a:schemeClr val="bg1"/>
                </a:solidFill>
              </a:rPr>
              <a:t> like the brightness of the expanse of heaven, and those who lead the many to righteousness, </a:t>
            </a:r>
            <a:r>
              <a:rPr lang="en-US" sz="4000" u="sng" dirty="0" smtClean="0">
                <a:solidFill>
                  <a:schemeClr val="bg1"/>
                </a:solidFill>
              </a:rPr>
              <a:t>like the stars</a:t>
            </a:r>
            <a:r>
              <a:rPr lang="en-US" sz="4000" dirty="0" smtClean="0">
                <a:solidFill>
                  <a:schemeClr val="bg1"/>
                </a:solidFill>
              </a:rPr>
              <a:t> forever and ever.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Third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228600" y="1828800"/>
            <a:ext cx="84582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FOR  THE  SAKE OF CHURCH  LEADERS</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707886"/>
          </a:xfrm>
          <a:prstGeom prst="rect">
            <a:avLst/>
          </a:prstGeom>
          <a:noFill/>
        </p:spPr>
        <p:txBody>
          <a:bodyPr wrap="square" rtlCol="0">
            <a:spAutoFit/>
          </a:bodyPr>
          <a:lstStyle/>
          <a:p>
            <a:r>
              <a:rPr lang="en-US" sz="4000" dirty="0" smtClean="0">
                <a:solidFill>
                  <a:schemeClr val="bg1">
                    <a:lumMod val="85000"/>
                  </a:schemeClr>
                </a:solidFill>
                <a:latin typeface="Eras Medium ITC" pitchFamily="34" charset="0"/>
              </a:rPr>
              <a:t>Day of Christ – reason to glory</a:t>
            </a:r>
            <a:endParaRPr lang="en-US" sz="4000" dirty="0">
              <a:solidFill>
                <a:schemeClr val="bg1">
                  <a:lumMod val="85000"/>
                </a:schemeClr>
              </a:solidFill>
              <a:latin typeface="Eras Medium IT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Focal Passage</a:t>
            </a:r>
            <a:endParaRPr lang="en-US" sz="3600" dirty="0">
              <a:solidFill>
                <a:schemeClr val="bg1">
                  <a:lumMod val="85000"/>
                </a:schemeClr>
              </a:solidFill>
              <a:latin typeface="Eras Medium ITC" pitchFamily="34" charset="0"/>
            </a:endParaRPr>
          </a:p>
        </p:txBody>
      </p:sp>
      <p:sp>
        <p:nvSpPr>
          <p:cNvPr id="4" name="TextBox 3"/>
          <p:cNvSpPr txBox="1"/>
          <p:nvPr/>
        </p:nvSpPr>
        <p:spPr>
          <a:xfrm>
            <a:off x="304800" y="1295400"/>
            <a:ext cx="8610600" cy="6247864"/>
          </a:xfrm>
          <a:prstGeom prst="rect">
            <a:avLst/>
          </a:prstGeom>
          <a:noFill/>
        </p:spPr>
        <p:txBody>
          <a:bodyPr wrap="square" rtlCol="0">
            <a:spAutoFit/>
          </a:bodyPr>
          <a:lstStyle/>
          <a:p>
            <a:r>
              <a:rPr lang="en-US" sz="3600" b="1" dirty="0" smtClean="0">
                <a:solidFill>
                  <a:schemeClr val="bg1"/>
                </a:solidFill>
              </a:rPr>
              <a:t>Philippians 2:14–16 (NASB95) </a:t>
            </a:r>
            <a:r>
              <a:rPr lang="en-US" sz="3600" baseline="30000" dirty="0" smtClean="0">
                <a:solidFill>
                  <a:schemeClr val="bg1"/>
                </a:solidFill>
              </a:rPr>
              <a:t>14</a:t>
            </a:r>
            <a:r>
              <a:rPr lang="en-US" sz="3600" dirty="0" smtClean="0">
                <a:solidFill>
                  <a:schemeClr val="bg1"/>
                </a:solidFill>
              </a:rPr>
              <a:t> Do all things without grumbling or disputing; </a:t>
            </a:r>
            <a:r>
              <a:rPr lang="en-US" sz="3600" baseline="30000" dirty="0" smtClean="0">
                <a:solidFill>
                  <a:schemeClr val="bg1"/>
                </a:solidFill>
              </a:rPr>
              <a:t>15</a:t>
            </a:r>
            <a:r>
              <a:rPr lang="en-US" sz="3600" dirty="0" smtClean="0">
                <a:solidFill>
                  <a:schemeClr val="bg1"/>
                </a:solidFill>
              </a:rPr>
              <a:t> so that you will prove yourselves to be blameless and innocent, children of God above reproach in the midst of a crooked and perverse generation, among whom you appear as lights in the world, </a:t>
            </a:r>
            <a:r>
              <a:rPr lang="en-US" sz="3600" baseline="30000" dirty="0" smtClean="0">
                <a:solidFill>
                  <a:schemeClr val="bg1"/>
                </a:solidFill>
              </a:rPr>
              <a:t>16</a:t>
            </a:r>
            <a:r>
              <a:rPr lang="en-US" sz="3600" dirty="0" smtClean="0">
                <a:solidFill>
                  <a:schemeClr val="bg1"/>
                </a:solidFill>
              </a:rPr>
              <a:t> holding fast the word of life, so that in the day of Christ I will have reason to glory because I did not run in vain nor toil in vain. </a:t>
            </a:r>
          </a:p>
          <a:p>
            <a:endParaRPr lang="en-US" sz="4000" dirty="0">
              <a:solidFill>
                <a:schemeClr val="bg1">
                  <a:lumMod val="85000"/>
                </a:schemeClr>
              </a:solidFill>
              <a:latin typeface="Eras Medium IT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Third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228600" y="1828800"/>
            <a:ext cx="84582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Day of Christ</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3785652"/>
          </a:xfrm>
          <a:prstGeom prst="rect">
            <a:avLst/>
          </a:prstGeom>
          <a:noFill/>
        </p:spPr>
        <p:txBody>
          <a:bodyPr wrap="square" rtlCol="0">
            <a:spAutoFit/>
          </a:bodyPr>
          <a:lstStyle/>
          <a:p>
            <a:r>
              <a:rPr lang="en-US" sz="4000" b="1" dirty="0" smtClean="0">
                <a:solidFill>
                  <a:schemeClr val="bg1"/>
                </a:solidFill>
              </a:rPr>
              <a:t>2 Corinthians 5:10 </a:t>
            </a:r>
            <a:r>
              <a:rPr lang="en-US" sz="4000" dirty="0" smtClean="0">
                <a:solidFill>
                  <a:schemeClr val="bg1"/>
                </a:solidFill>
              </a:rPr>
              <a:t> </a:t>
            </a:r>
            <a:r>
              <a:rPr lang="en-US" sz="4000" dirty="0" smtClean="0">
                <a:solidFill>
                  <a:schemeClr val="bg1"/>
                </a:solidFill>
              </a:rPr>
              <a:t>For we must all appear before the judgment seat of Christ, so that each one may be recompensed for his deeds in the body, according to what he has done, whether good or bad. </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Conclusion</a:t>
            </a:r>
            <a:endParaRPr lang="en-US" sz="3600" dirty="0">
              <a:solidFill>
                <a:schemeClr val="bg1">
                  <a:lumMod val="85000"/>
                </a:schemeClr>
              </a:solidFill>
              <a:latin typeface="Eras Medium ITC" pitchFamily="34" charset="0"/>
            </a:endParaRPr>
          </a:p>
        </p:txBody>
      </p:sp>
      <p:sp>
        <p:nvSpPr>
          <p:cNvPr id="4" name="TextBox 3"/>
          <p:cNvSpPr txBox="1"/>
          <p:nvPr/>
        </p:nvSpPr>
        <p:spPr>
          <a:xfrm>
            <a:off x="1219200" y="1905000"/>
            <a:ext cx="6553200" cy="646331"/>
          </a:xfrm>
          <a:prstGeom prst="rect">
            <a:avLst/>
          </a:prstGeom>
          <a:noFill/>
        </p:spPr>
        <p:txBody>
          <a:bodyPr wrap="square" rtlCol="0">
            <a:spAutoFit/>
          </a:bodyPr>
          <a:lstStyle/>
          <a:p>
            <a:pPr marL="742950" indent="-742950">
              <a:buFont typeface="+mj-lt"/>
              <a:buAutoNum type="arabicPeriod"/>
            </a:pPr>
            <a:r>
              <a:rPr lang="en-US" sz="3600" b="1" i="1" dirty="0" smtClean="0">
                <a:solidFill>
                  <a:schemeClr val="bg1">
                    <a:lumMod val="85000"/>
                  </a:schemeClr>
                </a:solidFill>
                <a:latin typeface="Eras Medium ITC" pitchFamily="34" charset="0"/>
              </a:rPr>
              <a:t>Harmful to you</a:t>
            </a:r>
            <a:endParaRPr lang="en-US" sz="3600" b="1" i="1" dirty="0">
              <a:solidFill>
                <a:schemeClr val="bg1">
                  <a:lumMod val="85000"/>
                </a:schemeClr>
              </a:solidFill>
              <a:latin typeface="Eras Medium ITC" pitchFamily="34" charset="0"/>
            </a:endParaRPr>
          </a:p>
        </p:txBody>
      </p:sp>
      <p:sp>
        <p:nvSpPr>
          <p:cNvPr id="6" name="TextBox 5"/>
          <p:cNvSpPr txBox="1"/>
          <p:nvPr/>
        </p:nvSpPr>
        <p:spPr>
          <a:xfrm>
            <a:off x="1219200" y="2630269"/>
            <a:ext cx="6553200" cy="646331"/>
          </a:xfrm>
          <a:prstGeom prst="rect">
            <a:avLst/>
          </a:prstGeom>
          <a:noFill/>
        </p:spPr>
        <p:txBody>
          <a:bodyPr wrap="square" rtlCol="0">
            <a:spAutoFit/>
          </a:bodyPr>
          <a:lstStyle/>
          <a:p>
            <a:pPr marL="742950" indent="-742950">
              <a:buFont typeface="+mj-lt"/>
              <a:buAutoNum type="arabicPeriod" startAt="2"/>
            </a:pPr>
            <a:r>
              <a:rPr lang="en-US" sz="3600" b="1" i="1" dirty="0" smtClean="0">
                <a:solidFill>
                  <a:schemeClr val="bg1">
                    <a:lumMod val="85000"/>
                  </a:schemeClr>
                </a:solidFill>
                <a:latin typeface="Eras Medium ITC" pitchFamily="34" charset="0"/>
              </a:rPr>
              <a:t>Turns unbelievers away</a:t>
            </a:r>
            <a:endParaRPr lang="en-US" sz="3600" b="1" i="1" dirty="0">
              <a:solidFill>
                <a:schemeClr val="bg1">
                  <a:lumMod val="85000"/>
                </a:schemeClr>
              </a:solidFill>
              <a:latin typeface="Eras Medium ITC" pitchFamily="34" charset="0"/>
            </a:endParaRPr>
          </a:p>
        </p:txBody>
      </p:sp>
      <p:sp>
        <p:nvSpPr>
          <p:cNvPr id="7" name="TextBox 6"/>
          <p:cNvSpPr txBox="1"/>
          <p:nvPr/>
        </p:nvSpPr>
        <p:spPr>
          <a:xfrm>
            <a:off x="1219200" y="3429000"/>
            <a:ext cx="6553200" cy="646331"/>
          </a:xfrm>
          <a:prstGeom prst="rect">
            <a:avLst/>
          </a:prstGeom>
          <a:noFill/>
        </p:spPr>
        <p:txBody>
          <a:bodyPr wrap="square" rtlCol="0">
            <a:spAutoFit/>
          </a:bodyPr>
          <a:lstStyle/>
          <a:p>
            <a:pPr marL="742950" indent="-742950">
              <a:buFont typeface="+mj-lt"/>
              <a:buAutoNum type="arabicPeriod" startAt="3"/>
            </a:pPr>
            <a:r>
              <a:rPr lang="en-US" sz="3600" b="1" i="1" dirty="0" smtClean="0">
                <a:solidFill>
                  <a:schemeClr val="bg1">
                    <a:lumMod val="85000"/>
                  </a:schemeClr>
                </a:solidFill>
                <a:latin typeface="Eras Medium ITC" pitchFamily="34" charset="0"/>
              </a:rPr>
              <a:t>Disheartens church leaders</a:t>
            </a:r>
            <a:endParaRPr lang="en-US" sz="3600" b="1" i="1" dirty="0">
              <a:solidFill>
                <a:schemeClr val="bg1">
                  <a:lumMod val="85000"/>
                </a:schemeClr>
              </a:solidFill>
              <a:latin typeface="Eras Medium ITC" pitchFamily="34" charset="0"/>
            </a:endParaRPr>
          </a:p>
        </p:txBody>
      </p:sp>
      <p:sp>
        <p:nvSpPr>
          <p:cNvPr id="8" name="TextBox 7"/>
          <p:cNvSpPr txBox="1"/>
          <p:nvPr/>
        </p:nvSpPr>
        <p:spPr>
          <a:xfrm>
            <a:off x="1219200" y="4230469"/>
            <a:ext cx="6553200" cy="646331"/>
          </a:xfrm>
          <a:prstGeom prst="rect">
            <a:avLst/>
          </a:prstGeom>
          <a:noFill/>
        </p:spPr>
        <p:txBody>
          <a:bodyPr wrap="square" rtlCol="0">
            <a:spAutoFit/>
          </a:bodyPr>
          <a:lstStyle/>
          <a:p>
            <a:pPr marL="742950" indent="-742950">
              <a:buFont typeface="+mj-lt"/>
              <a:buAutoNum type="arabicPeriod" startAt="4"/>
            </a:pPr>
            <a:r>
              <a:rPr lang="en-US" sz="3600" b="1" i="1" dirty="0" smtClean="0">
                <a:solidFill>
                  <a:schemeClr val="bg1">
                    <a:lumMod val="85000"/>
                  </a:schemeClr>
                </a:solidFill>
                <a:latin typeface="Eras Medium ITC" pitchFamily="34" charset="0"/>
              </a:rPr>
              <a:t>Dishonors God</a:t>
            </a:r>
            <a:endParaRPr lang="en-US" sz="3600" b="1" i="1" dirty="0">
              <a:solidFill>
                <a:schemeClr val="bg1">
                  <a:lumMod val="85000"/>
                </a:schemeClr>
              </a:solidFill>
              <a:latin typeface="Eras Medium IT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85725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All Things</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4524315"/>
          </a:xfrm>
          <a:prstGeom prst="rect">
            <a:avLst/>
          </a:prstGeom>
          <a:noFill/>
        </p:spPr>
        <p:txBody>
          <a:bodyPr wrap="square" rtlCol="0">
            <a:spAutoFit/>
          </a:bodyPr>
          <a:lstStyle/>
          <a:p>
            <a:r>
              <a:rPr lang="en-US" sz="3600" b="1" dirty="0" smtClean="0">
                <a:solidFill>
                  <a:schemeClr val="bg1">
                    <a:lumMod val="85000"/>
                  </a:schemeClr>
                </a:solidFill>
                <a:latin typeface="Eras Medium ITC" pitchFamily="34" charset="0"/>
              </a:rPr>
              <a:t>Philippians 2:12–13 (NASB95) </a:t>
            </a:r>
            <a:r>
              <a:rPr lang="en-US" sz="3600" baseline="30000" dirty="0" smtClean="0">
                <a:solidFill>
                  <a:schemeClr val="bg1">
                    <a:lumMod val="85000"/>
                  </a:schemeClr>
                </a:solidFill>
                <a:latin typeface="Eras Medium ITC" pitchFamily="34" charset="0"/>
              </a:rPr>
              <a:t>12</a:t>
            </a:r>
            <a:r>
              <a:rPr lang="en-US" sz="3600" dirty="0" smtClean="0">
                <a:solidFill>
                  <a:schemeClr val="bg1">
                    <a:lumMod val="85000"/>
                  </a:schemeClr>
                </a:solidFill>
                <a:latin typeface="Eras Medium ITC" pitchFamily="34" charset="0"/>
              </a:rPr>
              <a:t> So then, my beloved, just as you have always obeyed, not as in my presence only, but now much more in my absence, </a:t>
            </a:r>
            <a:r>
              <a:rPr lang="en-US" sz="3600" i="1" dirty="0" smtClean="0">
                <a:solidFill>
                  <a:schemeClr val="bg1">
                    <a:lumMod val="85000"/>
                  </a:schemeClr>
                </a:solidFill>
                <a:latin typeface="Eras Medium ITC" pitchFamily="34" charset="0"/>
              </a:rPr>
              <a:t>[you]</a:t>
            </a:r>
            <a:r>
              <a:rPr lang="en-US" sz="3600" dirty="0" smtClean="0">
                <a:solidFill>
                  <a:schemeClr val="bg1">
                    <a:lumMod val="85000"/>
                  </a:schemeClr>
                </a:solidFill>
                <a:latin typeface="Eras Medium ITC" pitchFamily="34" charset="0"/>
              </a:rPr>
              <a:t> </a:t>
            </a:r>
            <a:r>
              <a:rPr lang="en-US" sz="3600" u="sng" dirty="0" smtClean="0">
                <a:solidFill>
                  <a:schemeClr val="bg1">
                    <a:lumMod val="85000"/>
                  </a:schemeClr>
                </a:solidFill>
                <a:latin typeface="Eras Medium ITC" pitchFamily="34" charset="0"/>
              </a:rPr>
              <a:t>work out your salvation </a:t>
            </a:r>
            <a:r>
              <a:rPr lang="en-US" sz="3600" dirty="0" smtClean="0">
                <a:solidFill>
                  <a:schemeClr val="bg1">
                    <a:lumMod val="85000"/>
                  </a:schemeClr>
                </a:solidFill>
                <a:latin typeface="Eras Medium ITC" pitchFamily="34" charset="0"/>
              </a:rPr>
              <a:t>with fear and trembling; </a:t>
            </a:r>
            <a:r>
              <a:rPr lang="en-US" sz="3600" baseline="30000" dirty="0" smtClean="0">
                <a:solidFill>
                  <a:schemeClr val="bg1">
                    <a:lumMod val="85000"/>
                  </a:schemeClr>
                </a:solidFill>
                <a:latin typeface="Eras Medium ITC" pitchFamily="34" charset="0"/>
              </a:rPr>
              <a:t>13</a:t>
            </a:r>
            <a:r>
              <a:rPr lang="en-US" sz="3600" dirty="0" smtClean="0">
                <a:solidFill>
                  <a:schemeClr val="bg1">
                    <a:lumMod val="85000"/>
                  </a:schemeClr>
                </a:solidFill>
                <a:latin typeface="Eras Medium ITC" pitchFamily="34" charset="0"/>
              </a:rPr>
              <a:t> for it is </a:t>
            </a:r>
            <a:r>
              <a:rPr lang="en-US" sz="3600" u="sng" dirty="0" smtClean="0">
                <a:solidFill>
                  <a:schemeClr val="bg1">
                    <a:lumMod val="85000"/>
                  </a:schemeClr>
                </a:solidFill>
                <a:latin typeface="Eras Medium ITC" pitchFamily="34" charset="0"/>
              </a:rPr>
              <a:t>God who is at work in you</a:t>
            </a:r>
            <a:r>
              <a:rPr lang="en-US" sz="3600" dirty="0" smtClean="0">
                <a:solidFill>
                  <a:schemeClr val="bg1">
                    <a:lumMod val="85000"/>
                  </a:schemeClr>
                </a:solidFill>
                <a:latin typeface="Eras Medium ITC" pitchFamily="34" charset="0"/>
              </a:rPr>
              <a:t>, both to will and to work for His good pleasure. </a:t>
            </a:r>
            <a:endParaRPr lang="en-US" sz="3600" dirty="0">
              <a:solidFill>
                <a:schemeClr val="bg1">
                  <a:lumMod val="85000"/>
                </a:schemeClr>
              </a:solidFill>
              <a:latin typeface="Eras Medium IT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Cloud Callout 1"/>
          <p:cNvSpPr/>
          <p:nvPr/>
        </p:nvSpPr>
        <p:spPr>
          <a:xfrm>
            <a:off x="228600" y="838200"/>
            <a:ext cx="2590800" cy="14478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1367135"/>
            <a:ext cx="1676400" cy="461665"/>
          </a:xfrm>
          <a:prstGeom prst="rect">
            <a:avLst/>
          </a:prstGeom>
          <a:noFill/>
        </p:spPr>
        <p:txBody>
          <a:bodyPr wrap="square" rtlCol="0">
            <a:spAutoFit/>
          </a:bodyPr>
          <a:lstStyle/>
          <a:p>
            <a:r>
              <a:rPr lang="en-US" sz="2400" dirty="0" smtClean="0">
                <a:latin typeface="Eras Medium ITC" pitchFamily="34" charset="0"/>
              </a:rPr>
              <a:t>Holy Spirit</a:t>
            </a:r>
            <a:endParaRPr lang="en-US" sz="2400" dirty="0">
              <a:latin typeface="Eras Medium ITC" pitchFamily="34" charset="0"/>
            </a:endParaRPr>
          </a:p>
        </p:txBody>
      </p:sp>
      <p:cxnSp>
        <p:nvCxnSpPr>
          <p:cNvPr id="5" name="Straight Arrow Connector 4"/>
          <p:cNvCxnSpPr/>
          <p:nvPr/>
        </p:nvCxnSpPr>
        <p:spPr>
          <a:xfrm>
            <a:off x="1524000" y="2362200"/>
            <a:ext cx="1524000" cy="1981200"/>
          </a:xfrm>
          <a:prstGeom prst="straightConnector1">
            <a:avLst/>
          </a:prstGeom>
          <a:ln w="50800" cmpd="sng">
            <a:solidFill>
              <a:schemeClr val="bg1">
                <a:lumMod val="95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073" name="Picture 1" descr="C:\Users\Pasto\AppData\Local\Microsoft\Windows\INetCache\IE\DHFZ1A4L\pray104[1].gif"/>
          <p:cNvPicPr>
            <a:picLocks noChangeAspect="1" noChangeArrowheads="1"/>
          </p:cNvPicPr>
          <p:nvPr/>
        </p:nvPicPr>
        <p:blipFill>
          <a:blip r:embed="rId2" cstate="print"/>
          <a:srcRect/>
          <a:stretch>
            <a:fillRect/>
          </a:stretch>
        </p:blipFill>
        <p:spPr bwMode="auto">
          <a:xfrm>
            <a:off x="3276600" y="4495800"/>
            <a:ext cx="1714500" cy="1596838"/>
          </a:xfrm>
          <a:prstGeom prst="rect">
            <a:avLst/>
          </a:prstGeom>
          <a:noFill/>
        </p:spPr>
      </p:pic>
      <p:pic>
        <p:nvPicPr>
          <p:cNvPr id="3074" name="Picture 2" descr="C:\Users\Pasto\AppData\Local\Microsoft\Windows\INetCache\IE\8PQQ0M5W\Closed_bible_01_01.svg[1].png"/>
          <p:cNvPicPr>
            <a:picLocks noChangeAspect="1" noChangeArrowheads="1"/>
          </p:cNvPicPr>
          <p:nvPr/>
        </p:nvPicPr>
        <p:blipFill>
          <a:blip r:embed="rId3" cstate="print"/>
          <a:srcRect/>
          <a:stretch>
            <a:fillRect/>
          </a:stretch>
        </p:blipFill>
        <p:spPr bwMode="auto">
          <a:xfrm>
            <a:off x="4343400" y="4343400"/>
            <a:ext cx="1693069" cy="1308652"/>
          </a:xfrm>
          <a:prstGeom prst="rect">
            <a:avLst/>
          </a:prstGeom>
          <a:noFill/>
        </p:spPr>
      </p:pic>
      <p:cxnSp>
        <p:nvCxnSpPr>
          <p:cNvPr id="25" name="Straight Arrow Connector 24"/>
          <p:cNvCxnSpPr/>
          <p:nvPr/>
        </p:nvCxnSpPr>
        <p:spPr>
          <a:xfrm flipV="1">
            <a:off x="4876800" y="2438400"/>
            <a:ext cx="2286000" cy="1905000"/>
          </a:xfrm>
          <a:prstGeom prst="straightConnector1">
            <a:avLst/>
          </a:prstGeom>
          <a:ln w="50800">
            <a:solidFill>
              <a:schemeClr val="bg1">
                <a:lumMod val="9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Notched Right Arrow 25"/>
          <p:cNvSpPr/>
          <p:nvPr/>
        </p:nvSpPr>
        <p:spPr>
          <a:xfrm>
            <a:off x="2819400" y="533400"/>
            <a:ext cx="5867400" cy="1981200"/>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7" name="Picture 5" descr="C:\Users\Pasto\AppData\Local\Microsoft\Windows\INetCache\IE\8PQQ0M5W\1410105361[1].png"/>
          <p:cNvPicPr>
            <a:picLocks noChangeAspect="1" noChangeArrowheads="1"/>
          </p:cNvPicPr>
          <p:nvPr/>
        </p:nvPicPr>
        <p:blipFill>
          <a:blip r:embed="rId4" cstate="print"/>
          <a:srcRect/>
          <a:stretch>
            <a:fillRect/>
          </a:stretch>
        </p:blipFill>
        <p:spPr bwMode="auto">
          <a:xfrm>
            <a:off x="5334000" y="381000"/>
            <a:ext cx="909495" cy="1528562"/>
          </a:xfrm>
          <a:prstGeom prst="rect">
            <a:avLst/>
          </a:prstGeom>
          <a:noFill/>
        </p:spPr>
      </p:pic>
      <p:sp>
        <p:nvSpPr>
          <p:cNvPr id="31" name="TextBox 30"/>
          <p:cNvSpPr txBox="1"/>
          <p:nvPr/>
        </p:nvSpPr>
        <p:spPr>
          <a:xfrm>
            <a:off x="3429000" y="1295400"/>
            <a:ext cx="1676400" cy="646331"/>
          </a:xfrm>
          <a:prstGeom prst="rect">
            <a:avLst/>
          </a:prstGeom>
          <a:noFill/>
        </p:spPr>
        <p:txBody>
          <a:bodyPr wrap="square" rtlCol="0">
            <a:spAutoFit/>
          </a:bodyPr>
          <a:lstStyle/>
          <a:p>
            <a:pPr algn="ctr"/>
            <a:r>
              <a:rPr lang="en-US" dirty="0" smtClean="0">
                <a:latin typeface="Eras Medium ITC" pitchFamily="34" charset="0"/>
              </a:rPr>
              <a:t>God works in you</a:t>
            </a:r>
            <a:endParaRPr lang="en-US" dirty="0">
              <a:latin typeface="Eras Medium ITC" pitchFamily="34" charset="0"/>
            </a:endParaRPr>
          </a:p>
        </p:txBody>
      </p:sp>
      <p:sp>
        <p:nvSpPr>
          <p:cNvPr id="32" name="TextBox 31"/>
          <p:cNvSpPr txBox="1"/>
          <p:nvPr/>
        </p:nvSpPr>
        <p:spPr>
          <a:xfrm>
            <a:off x="6324600" y="981670"/>
            <a:ext cx="1981200" cy="923330"/>
          </a:xfrm>
          <a:prstGeom prst="rect">
            <a:avLst/>
          </a:prstGeom>
          <a:noFill/>
        </p:spPr>
        <p:txBody>
          <a:bodyPr wrap="square" rtlCol="0">
            <a:spAutoFit/>
          </a:bodyPr>
          <a:lstStyle/>
          <a:p>
            <a:r>
              <a:rPr lang="en-US" dirty="0" smtClean="0">
                <a:latin typeface="Eras Medium ITC" pitchFamily="34" charset="0"/>
              </a:rPr>
              <a:t>Outward evidence of God working in you</a:t>
            </a:r>
            <a:endParaRPr lang="en-US" dirty="0">
              <a:latin typeface="Eras Medium ITC" pitchFamily="34" charset="0"/>
            </a:endParaRPr>
          </a:p>
        </p:txBody>
      </p:sp>
      <p:sp>
        <p:nvSpPr>
          <p:cNvPr id="34" name="TextBox 33"/>
          <p:cNvSpPr txBox="1"/>
          <p:nvPr/>
        </p:nvSpPr>
        <p:spPr>
          <a:xfrm>
            <a:off x="381000" y="6172200"/>
            <a:ext cx="8534400" cy="461665"/>
          </a:xfrm>
          <a:prstGeom prst="rect">
            <a:avLst/>
          </a:prstGeom>
          <a:noFill/>
        </p:spPr>
        <p:txBody>
          <a:bodyPr wrap="square" rtlCol="0">
            <a:spAutoFit/>
          </a:bodyPr>
          <a:lstStyle/>
          <a:p>
            <a:pPr algn="ctr"/>
            <a:r>
              <a:rPr lang="en-US" sz="2400" b="1" dirty="0" smtClean="0">
                <a:solidFill>
                  <a:schemeClr val="bg1">
                    <a:lumMod val="85000"/>
                  </a:schemeClr>
                </a:solidFill>
                <a:latin typeface="Eras Medium ITC" pitchFamily="34" charset="0"/>
              </a:rPr>
              <a:t>Philippians 2:12-13</a:t>
            </a:r>
            <a:endParaRPr lang="en-US" sz="2400" b="1" dirty="0">
              <a:solidFill>
                <a:schemeClr val="bg1">
                  <a:lumMod val="85000"/>
                </a:schemeClr>
              </a:solidFill>
              <a:latin typeface="Eras Medium IT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All Things</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1323439"/>
          </a:xfrm>
          <a:prstGeom prst="rect">
            <a:avLst/>
          </a:prstGeom>
          <a:noFill/>
        </p:spPr>
        <p:txBody>
          <a:bodyPr wrap="square" rtlCol="0">
            <a:spAutoFit/>
          </a:bodyPr>
          <a:lstStyle/>
          <a:p>
            <a:r>
              <a:rPr lang="en-US" sz="4000" b="1" dirty="0" smtClean="0">
                <a:solidFill>
                  <a:schemeClr val="bg1"/>
                </a:solidFill>
              </a:rPr>
              <a:t>Philippians 4:4 </a:t>
            </a:r>
            <a:r>
              <a:rPr lang="en-US" sz="4000" dirty="0" smtClean="0">
                <a:solidFill>
                  <a:schemeClr val="bg1"/>
                </a:solidFill>
              </a:rPr>
              <a:t>Rejoice </a:t>
            </a:r>
            <a:r>
              <a:rPr lang="en-US" sz="4000" dirty="0" smtClean="0">
                <a:solidFill>
                  <a:schemeClr val="bg1"/>
                </a:solidFill>
              </a:rPr>
              <a:t>in the Lord always; again I will say, rejoice! </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First Reason</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FOR YOUR SAKE </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707886"/>
          </a:xfrm>
          <a:prstGeom prst="rect">
            <a:avLst/>
          </a:prstGeom>
          <a:noFill/>
        </p:spPr>
        <p:txBody>
          <a:bodyPr wrap="square" rtlCol="0">
            <a:spAutoFit/>
          </a:bodyPr>
          <a:lstStyle/>
          <a:p>
            <a:r>
              <a:rPr lang="en-US" sz="4000" dirty="0" smtClean="0">
                <a:solidFill>
                  <a:schemeClr val="bg1">
                    <a:lumMod val="85000"/>
                  </a:schemeClr>
                </a:solidFill>
                <a:latin typeface="Eras Medium ITC" pitchFamily="34" charset="0"/>
              </a:rPr>
              <a:t>Blameless – without defect </a:t>
            </a:r>
            <a:endParaRPr lang="en-US" sz="4000" dirty="0">
              <a:solidFill>
                <a:schemeClr val="bg1">
                  <a:lumMod val="85000"/>
                </a:schemeClr>
              </a:solidFill>
              <a:latin typeface="Eras Medium ITC" pitchFamily="34" charset="0"/>
            </a:endParaRPr>
          </a:p>
        </p:txBody>
      </p:sp>
      <p:sp>
        <p:nvSpPr>
          <p:cNvPr id="8" name="TextBox 7"/>
          <p:cNvSpPr txBox="1"/>
          <p:nvPr/>
        </p:nvSpPr>
        <p:spPr>
          <a:xfrm>
            <a:off x="838200" y="3559314"/>
            <a:ext cx="7848600" cy="707886"/>
          </a:xfrm>
          <a:prstGeom prst="rect">
            <a:avLst/>
          </a:prstGeom>
          <a:noFill/>
        </p:spPr>
        <p:txBody>
          <a:bodyPr wrap="square" rtlCol="0">
            <a:spAutoFit/>
          </a:bodyPr>
          <a:lstStyle/>
          <a:p>
            <a:r>
              <a:rPr lang="en-US" sz="4000" dirty="0" smtClean="0">
                <a:solidFill>
                  <a:schemeClr val="bg1">
                    <a:lumMod val="85000"/>
                  </a:schemeClr>
                </a:solidFill>
                <a:latin typeface="Eras Medium ITC" pitchFamily="34" charset="0"/>
              </a:rPr>
              <a:t>Innocent – pure</a:t>
            </a:r>
            <a:endParaRPr lang="en-US" sz="4000" dirty="0">
              <a:solidFill>
                <a:schemeClr val="bg1">
                  <a:lumMod val="85000"/>
                </a:schemeClr>
              </a:solidFill>
              <a:latin typeface="Eras Medium ITC" pitchFamily="34" charset="0"/>
            </a:endParaRPr>
          </a:p>
        </p:txBody>
      </p:sp>
      <p:sp>
        <p:nvSpPr>
          <p:cNvPr id="9" name="TextBox 8"/>
          <p:cNvSpPr txBox="1"/>
          <p:nvPr/>
        </p:nvSpPr>
        <p:spPr>
          <a:xfrm>
            <a:off x="838200" y="4549914"/>
            <a:ext cx="7848600" cy="707886"/>
          </a:xfrm>
          <a:prstGeom prst="rect">
            <a:avLst/>
          </a:prstGeom>
          <a:noFill/>
        </p:spPr>
        <p:txBody>
          <a:bodyPr wrap="square" rtlCol="0">
            <a:spAutoFit/>
          </a:bodyPr>
          <a:lstStyle/>
          <a:p>
            <a:r>
              <a:rPr lang="en-US" sz="4000" dirty="0" smtClean="0">
                <a:solidFill>
                  <a:schemeClr val="bg1">
                    <a:lumMod val="85000"/>
                  </a:schemeClr>
                </a:solidFill>
                <a:latin typeface="Eras Medium ITC" pitchFamily="34" charset="0"/>
              </a:rPr>
              <a:t>Above Reproach – no criticism</a:t>
            </a:r>
            <a:endParaRPr lang="en-US" sz="4000" dirty="0">
              <a:solidFill>
                <a:schemeClr val="bg1">
                  <a:lumMod val="85000"/>
                </a:schemeClr>
              </a:solidFill>
              <a:latin typeface="Eras Medium IT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Children of God</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Faith</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1323439"/>
          </a:xfrm>
          <a:prstGeom prst="rect">
            <a:avLst/>
          </a:prstGeom>
          <a:noFill/>
        </p:spPr>
        <p:txBody>
          <a:bodyPr wrap="square" rtlCol="0">
            <a:spAutoFit/>
          </a:bodyPr>
          <a:lstStyle/>
          <a:p>
            <a:r>
              <a:rPr lang="en-US" sz="4000" b="1" dirty="0" smtClean="0">
                <a:solidFill>
                  <a:schemeClr val="bg1"/>
                </a:solidFill>
              </a:rPr>
              <a:t>Galatians 3:26 </a:t>
            </a:r>
            <a:r>
              <a:rPr lang="en-US" sz="4000" dirty="0" smtClean="0">
                <a:solidFill>
                  <a:schemeClr val="bg1"/>
                </a:solidFill>
              </a:rPr>
              <a:t>For </a:t>
            </a:r>
            <a:r>
              <a:rPr lang="en-US" sz="4000" dirty="0" smtClean="0">
                <a:solidFill>
                  <a:schemeClr val="bg1"/>
                </a:solidFill>
              </a:rPr>
              <a:t>you are all sons of God through </a:t>
            </a:r>
            <a:r>
              <a:rPr lang="en-US" sz="4000" u="sng" dirty="0" smtClean="0">
                <a:solidFill>
                  <a:schemeClr val="bg1"/>
                </a:solidFill>
              </a:rPr>
              <a:t>faith</a:t>
            </a:r>
            <a:r>
              <a:rPr lang="en-US" sz="4000" dirty="0" smtClean="0">
                <a:solidFill>
                  <a:schemeClr val="bg1"/>
                </a:solidFill>
              </a:rPr>
              <a:t> in Christ Jesus. </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Children of God</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Adoption</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3170099"/>
          </a:xfrm>
          <a:prstGeom prst="rect">
            <a:avLst/>
          </a:prstGeom>
          <a:noFill/>
        </p:spPr>
        <p:txBody>
          <a:bodyPr wrap="square" rtlCol="0">
            <a:spAutoFit/>
          </a:bodyPr>
          <a:lstStyle/>
          <a:p>
            <a:r>
              <a:rPr lang="en-US" sz="4000" b="1" dirty="0" smtClean="0">
                <a:solidFill>
                  <a:schemeClr val="bg1"/>
                </a:solidFill>
              </a:rPr>
              <a:t>Romans 8:15 </a:t>
            </a:r>
            <a:r>
              <a:rPr lang="en-US" sz="4000" dirty="0" smtClean="0">
                <a:solidFill>
                  <a:schemeClr val="bg1"/>
                </a:solidFill>
              </a:rPr>
              <a:t>For </a:t>
            </a:r>
            <a:r>
              <a:rPr lang="en-US" sz="4000" dirty="0" smtClean="0">
                <a:solidFill>
                  <a:schemeClr val="bg1"/>
                </a:solidFill>
              </a:rPr>
              <a:t>you have not received a spirit of slavery leading to fear again, but you have received a spirit of </a:t>
            </a:r>
            <a:r>
              <a:rPr lang="en-US" sz="4000" u="sng" dirty="0" smtClean="0">
                <a:solidFill>
                  <a:schemeClr val="bg1"/>
                </a:solidFill>
              </a:rPr>
              <a:t>adoption</a:t>
            </a:r>
            <a:r>
              <a:rPr lang="en-US" sz="4000" dirty="0" smtClean="0">
                <a:solidFill>
                  <a:schemeClr val="bg1"/>
                </a:solidFill>
              </a:rPr>
              <a:t> as sons by which we cry out, “Abba! Father!” </a:t>
            </a:r>
            <a:r>
              <a:rPr lang="en-US" sz="4000" dirty="0" smtClean="0">
                <a:solidFill>
                  <a:schemeClr val="bg1"/>
                </a:solidFill>
              </a:rPr>
              <a:t> </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457200"/>
            <a:ext cx="5181600" cy="646331"/>
          </a:xfrm>
          <a:prstGeom prst="rect">
            <a:avLst/>
          </a:prstGeom>
          <a:noFill/>
        </p:spPr>
        <p:txBody>
          <a:bodyPr wrap="square" rtlCol="0">
            <a:spAutoFit/>
          </a:bodyPr>
          <a:lstStyle/>
          <a:p>
            <a:r>
              <a:rPr lang="en-US" sz="3600" dirty="0" smtClean="0">
                <a:solidFill>
                  <a:schemeClr val="bg1">
                    <a:lumMod val="85000"/>
                  </a:schemeClr>
                </a:solidFill>
                <a:latin typeface="Eras Medium ITC" pitchFamily="34" charset="0"/>
              </a:rPr>
              <a:t>Children of God</a:t>
            </a:r>
            <a:endParaRPr lang="en-US" sz="3600" dirty="0">
              <a:solidFill>
                <a:schemeClr val="bg1">
                  <a:lumMod val="85000"/>
                </a:schemeClr>
              </a:solidFill>
              <a:latin typeface="Eras Medium ITC" pitchFamily="34" charset="0"/>
            </a:endParaRPr>
          </a:p>
        </p:txBody>
      </p:sp>
      <p:sp>
        <p:nvSpPr>
          <p:cNvPr id="4" name="TextBox 3"/>
          <p:cNvSpPr txBox="1"/>
          <p:nvPr/>
        </p:nvSpPr>
        <p:spPr>
          <a:xfrm>
            <a:off x="457200" y="1828800"/>
            <a:ext cx="8229600" cy="646331"/>
          </a:xfrm>
          <a:prstGeom prst="rect">
            <a:avLst/>
          </a:prstGeom>
          <a:noFill/>
        </p:spPr>
        <p:txBody>
          <a:bodyPr wrap="square" rtlCol="0">
            <a:spAutoFit/>
          </a:bodyPr>
          <a:lstStyle/>
          <a:p>
            <a:r>
              <a:rPr lang="en-US" sz="3600" b="1" i="1" dirty="0" smtClean="0">
                <a:solidFill>
                  <a:schemeClr val="bg1">
                    <a:lumMod val="85000"/>
                  </a:schemeClr>
                </a:solidFill>
                <a:latin typeface="Eras Medium ITC" pitchFamily="34" charset="0"/>
              </a:rPr>
              <a:t>Birth</a:t>
            </a:r>
            <a:endParaRPr lang="en-US" sz="3600" b="1" i="1" dirty="0">
              <a:solidFill>
                <a:schemeClr val="bg1">
                  <a:lumMod val="85000"/>
                </a:schemeClr>
              </a:solidFill>
              <a:latin typeface="Eras Medium ITC" pitchFamily="34" charset="0"/>
            </a:endParaRPr>
          </a:p>
        </p:txBody>
      </p:sp>
      <p:sp>
        <p:nvSpPr>
          <p:cNvPr id="5" name="TextBox 4"/>
          <p:cNvSpPr txBox="1"/>
          <p:nvPr/>
        </p:nvSpPr>
        <p:spPr>
          <a:xfrm>
            <a:off x="838200" y="2590800"/>
            <a:ext cx="7848600" cy="2554545"/>
          </a:xfrm>
          <a:prstGeom prst="rect">
            <a:avLst/>
          </a:prstGeom>
          <a:noFill/>
        </p:spPr>
        <p:txBody>
          <a:bodyPr wrap="square" rtlCol="0">
            <a:spAutoFit/>
          </a:bodyPr>
          <a:lstStyle/>
          <a:p>
            <a:r>
              <a:rPr lang="en-US" sz="4000" b="1" dirty="0" smtClean="0">
                <a:solidFill>
                  <a:schemeClr val="bg1"/>
                </a:solidFill>
              </a:rPr>
              <a:t>1 Peter 1:23 </a:t>
            </a:r>
            <a:r>
              <a:rPr lang="en-US" sz="4000" dirty="0" smtClean="0">
                <a:solidFill>
                  <a:schemeClr val="bg1"/>
                </a:solidFill>
              </a:rPr>
              <a:t>for </a:t>
            </a:r>
            <a:r>
              <a:rPr lang="en-US" sz="4000" dirty="0" smtClean="0">
                <a:solidFill>
                  <a:schemeClr val="bg1"/>
                </a:solidFill>
              </a:rPr>
              <a:t>you have been </a:t>
            </a:r>
            <a:r>
              <a:rPr lang="en-US" sz="4000" u="sng" dirty="0" smtClean="0">
                <a:solidFill>
                  <a:schemeClr val="bg1"/>
                </a:solidFill>
              </a:rPr>
              <a:t>born again</a:t>
            </a:r>
            <a:r>
              <a:rPr lang="en-US" sz="4000" dirty="0" smtClean="0">
                <a:solidFill>
                  <a:schemeClr val="bg1"/>
                </a:solidFill>
              </a:rPr>
              <a:t> not of seed which is perishable but imperishable, that is, through the living and enduring word of God. </a:t>
            </a:r>
            <a:endParaRPr lang="en-US" sz="4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756</Words>
  <Application>Microsoft Office PowerPoint</Application>
  <PresentationFormat>On-screen Show (4:3)</PresentationFormat>
  <Paragraphs>65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Kent Tisdel</dc:creator>
  <cp:lastModifiedBy>Kent Tisdel</cp:lastModifiedBy>
  <cp:revision>17</cp:revision>
  <dcterms:created xsi:type="dcterms:W3CDTF">2018-10-09T18:40:05Z</dcterms:created>
  <dcterms:modified xsi:type="dcterms:W3CDTF">2018-11-27T17:51:13Z</dcterms:modified>
</cp:coreProperties>
</file>